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5"/>
  </p:notesMasterIdLst>
  <p:sldIdLst>
    <p:sldId id="256" r:id="rId2"/>
    <p:sldId id="294" r:id="rId3"/>
    <p:sldId id="296" r:id="rId4"/>
    <p:sldId id="263" r:id="rId5"/>
    <p:sldId id="300" r:id="rId6"/>
    <p:sldId id="280" r:id="rId7"/>
    <p:sldId id="281" r:id="rId8"/>
    <p:sldId id="283" r:id="rId9"/>
    <p:sldId id="285" r:id="rId10"/>
    <p:sldId id="301" r:id="rId11"/>
    <p:sldId id="288" r:id="rId12"/>
    <p:sldId id="290" r:id="rId13"/>
    <p:sldId id="292" r:id="rId14"/>
  </p:sldIdLst>
  <p:sldSz cx="9144000" cy="5143500" type="screen16x9"/>
  <p:notesSz cx="6858000" cy="9144000"/>
  <p:embeddedFontLst>
    <p:embeddedFont>
      <p:font typeface="Shadows Into Light" panose="020B0604020202020204" charset="0"/>
      <p:regular r:id="rId16"/>
    </p:embeddedFont>
    <p:embeddedFont>
      <p:font typeface="Georgia" panose="02040502050405020303" pitchFamily="18" charset="0"/>
      <p:regular r:id="rId17"/>
      <p:bold r:id="rId18"/>
      <p:italic r:id="rId19"/>
      <p:boldItalic r:id="rId20"/>
    </p:embeddedFont>
    <p:embeddedFont>
      <p:font typeface="Caveat" panose="020B0604020202020204" charset="0"/>
      <p:regular r:id="rId21"/>
      <p:bold r:id="rId22"/>
    </p:embeddedFont>
    <p:embeddedFont>
      <p:font typeface="Amatic SC" panose="020B0604020202020204" charset="-79"/>
      <p:bold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6" autoAdjust="0"/>
    <p:restoredTop sz="94660"/>
  </p:normalViewPr>
  <p:slideViewPr>
    <p:cSldViewPr snapToGrid="0">
      <p:cViewPr varScale="1">
        <p:scale>
          <a:sx n="95" d="100"/>
          <a:sy n="95" d="100"/>
        </p:scale>
        <p:origin x="96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8554456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02729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87294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Shape 9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960679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512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hape 22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Shape 22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558876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Shape 23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850723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Shape 2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902335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Shape 25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3" name="Shape 25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382172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43459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hape 26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" name="Shape 27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51683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Shape 28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Shape 2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831661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Shape 29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2" name="Shape 29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135795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dark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ucm.rutgers.edu/trademark-licensing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ctrTitle"/>
          </p:nvPr>
        </p:nvSpPr>
        <p:spPr>
          <a:xfrm>
            <a:off x="311700" y="1215843"/>
            <a:ext cx="8520600" cy="168812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 smtClean="0">
                <a:latin typeface="Shadows Into Light"/>
                <a:ea typeface="Shadows Into Light"/>
                <a:cs typeface="Shadows Into Light"/>
                <a:sym typeface="Shadows Into Light"/>
              </a:rPr>
              <a:t>Passing the Knight’s Sword</a:t>
            </a:r>
            <a:r>
              <a:rPr lang="en" sz="4000" u="sng" dirty="0" smtClean="0">
                <a:latin typeface="Shadows Into Light"/>
                <a:ea typeface="Shadows Into Light"/>
                <a:cs typeface="Shadows Into Light"/>
                <a:sym typeface="Shadows Into Light"/>
              </a:rPr>
              <a:t/>
            </a:r>
            <a:br>
              <a:rPr lang="en" sz="4000" u="sng" dirty="0" smtClean="0">
                <a:latin typeface="Shadows Into Light"/>
                <a:ea typeface="Shadows Into Light"/>
                <a:cs typeface="Shadows Into Light"/>
                <a:sym typeface="Shadows Into Light"/>
              </a:rPr>
            </a:br>
            <a:r>
              <a:rPr lang="en" sz="800" u="sng" dirty="0">
                <a:latin typeface="Shadows Into Light"/>
                <a:ea typeface="Shadows Into Light"/>
                <a:cs typeface="Shadows Into Light"/>
                <a:sym typeface="Shadows Into Light"/>
              </a:rPr>
              <a:t> </a:t>
            </a:r>
            <a:r>
              <a:rPr lang="en" sz="800" u="sng" dirty="0" smtClean="0">
                <a:latin typeface="Shadows Into Light"/>
                <a:ea typeface="Shadows Into Light"/>
                <a:cs typeface="Shadows Into Light"/>
                <a:sym typeface="Shadows Into Light"/>
              </a:rPr>
              <a:t>  </a:t>
            </a:r>
            <a:endParaRPr sz="3200" dirty="0">
              <a:latin typeface="Amatic SC" panose="020B0604020202020204" charset="-79"/>
              <a:ea typeface="Shadows Into Light"/>
              <a:cs typeface="Amatic SC" panose="020B0604020202020204" charset="-79"/>
              <a:sym typeface="Shadows Into Light"/>
            </a:endParaRPr>
          </a:p>
        </p:txBody>
      </p:sp>
      <p:sp>
        <p:nvSpPr>
          <p:cNvPr id="55" name="Shape 55"/>
          <p:cNvSpPr txBox="1">
            <a:spLocks noGrp="1"/>
          </p:cNvSpPr>
          <p:nvPr>
            <p:ph type="subTitle" idx="1"/>
          </p:nvPr>
        </p:nvSpPr>
        <p:spPr>
          <a:xfrm>
            <a:off x="311700" y="2903964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 smtClean="0">
                <a:latin typeface="Amatic SC"/>
                <a:ea typeface="Amatic SC"/>
                <a:cs typeface="Amatic SC"/>
                <a:sym typeface="Amatic SC"/>
              </a:rPr>
              <a:t>Student Organization Transition Workshop</a:t>
            </a: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 smtClean="0">
                <a:latin typeface="Amatic SC"/>
                <a:ea typeface="Amatic SC"/>
                <a:cs typeface="Amatic SC"/>
                <a:sym typeface="Amatic SC"/>
              </a:rPr>
              <a:t>Spring 2019</a:t>
            </a:r>
            <a:endParaRPr sz="3600" dirty="0">
              <a:latin typeface="Amatic SC"/>
              <a:ea typeface="Amatic SC"/>
              <a:cs typeface="Amatic SC"/>
              <a:sym typeface="Amatic SC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Shadows Into Light" panose="020B0604020202020204" charset="0"/>
              </a:rPr>
              <a:t>Introduction </a:t>
            </a:r>
            <a:endParaRPr lang="en-US" dirty="0">
              <a:latin typeface="Shadows Into Light" panose="020B060402020202020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1700" y="1028650"/>
            <a:ext cx="8520600" cy="34164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Amatic SC" panose="020B0604020202020204" charset="-79"/>
                <a:cs typeface="Amatic SC" panose="020B0604020202020204" charset="-79"/>
              </a:rPr>
              <a:t>Transitions are difficult!!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Amatic SC" panose="020B0604020202020204" charset="-79"/>
                <a:cs typeface="Amatic SC" panose="020B0604020202020204" charset="-79"/>
              </a:rPr>
              <a:t>Why is an effective transition period is so important??: 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US" sz="1600" dirty="0" smtClean="0">
                <a:latin typeface="Amatic SC" panose="020B0604020202020204" charset="-79"/>
                <a:cs typeface="Amatic SC" panose="020B0604020202020204" charset="-79"/>
              </a:rPr>
              <a:t>Continues legacy of group 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US" sz="1600" dirty="0" smtClean="0">
                <a:latin typeface="Amatic SC" panose="020B0604020202020204" charset="-79"/>
                <a:cs typeface="Amatic SC" panose="020B0604020202020204" charset="-79"/>
              </a:rPr>
              <a:t>Leaves outgoing officers with a Sense of accomplishment and closure 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US" sz="1600" dirty="0" smtClean="0">
                <a:latin typeface="Amatic SC" panose="020B0604020202020204" charset="-79"/>
                <a:cs typeface="Amatic SC" panose="020B0604020202020204" charset="-79"/>
              </a:rPr>
              <a:t>Allows incoming officers to feel Confident and knowledgeable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Amatic SC" panose="020B0604020202020204" charset="-79"/>
                <a:cs typeface="Amatic SC" panose="020B0604020202020204" charset="-79"/>
              </a:rPr>
              <a:t>When do you start?...right now!!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000" dirty="0">
                <a:latin typeface="Amatic SC" panose="020B0604020202020204" charset="-79"/>
                <a:cs typeface="Amatic SC" panose="020B0604020202020204" charset="-79"/>
              </a:rPr>
              <a:t>This workshop will </a:t>
            </a:r>
            <a:r>
              <a:rPr lang="en-US" sz="2000" dirty="0" smtClean="0">
                <a:latin typeface="Amatic SC" panose="020B0604020202020204" charset="-79"/>
                <a:cs typeface="Amatic SC" panose="020B0604020202020204" charset="-79"/>
              </a:rPr>
              <a:t>provide you with the steps to successfully transition your e-board-</a:t>
            </a:r>
            <a:r>
              <a:rPr lang="en-US" sz="2000" dirty="0" smtClean="0">
                <a:latin typeface="Amatic SC" panose="020B0604020202020204" charset="-79"/>
                <a:cs typeface="Amatic SC" panose="020B0604020202020204" charset="-79"/>
                <a:sym typeface="Wingdings" panose="05000000000000000000" pitchFamily="2" charset="2"/>
              </a:rPr>
              <a:t></a:t>
            </a:r>
            <a:endParaRPr lang="en-US" sz="2000" dirty="0" smtClean="0">
              <a:latin typeface="Amatic SC" panose="020B0604020202020204" charset="-79"/>
              <a:cs typeface="Amatic SC" panose="020B060402020202020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5175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Shadows Into Light" panose="020B0604020202020204" charset="0"/>
              </a:rPr>
              <a:t>Checklist of Suggested Tasks for Outgoing Officers </a:t>
            </a:r>
            <a:r>
              <a:rPr lang="en-US" sz="1800" dirty="0" smtClean="0">
                <a:latin typeface="Shadows Into Light" panose="020B0604020202020204" charset="0"/>
              </a:rPr>
              <a:t>(see handout) </a:t>
            </a:r>
            <a:endParaRPr lang="en-US" sz="1800" dirty="0">
              <a:latin typeface="Shadows Into Light" panose="020B060402020202020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1700" y="1028650"/>
            <a:ext cx="8520600" cy="34164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Amatic SC" panose="020B0604020202020204" charset="-79"/>
                <a:cs typeface="Amatic SC" panose="020B0604020202020204" charset="-79"/>
              </a:rPr>
              <a:t>Attend officer transition training </a:t>
            </a:r>
            <a:r>
              <a:rPr lang="en-US" sz="2000" dirty="0" smtClean="0">
                <a:latin typeface="Amatic SC" panose="020B0604020202020204" charset="-79"/>
                <a:cs typeface="Amatic SC" panose="020B0604020202020204" charset="-79"/>
                <a:sym typeface="Wingdings" panose="05000000000000000000" pitchFamily="2" charset="2"/>
              </a:rPr>
              <a:t>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Amatic SC" panose="020B0604020202020204" charset="-79"/>
                <a:cs typeface="Amatic SC" panose="020B0604020202020204" charset="-79"/>
                <a:sym typeface="Wingdings" panose="05000000000000000000" pitchFamily="2" charset="2"/>
              </a:rPr>
              <a:t>Introduce new officers to the club advisor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Amatic SC" panose="020B0604020202020204" charset="-79"/>
                <a:cs typeface="Amatic SC" panose="020B0604020202020204" charset="-79"/>
                <a:sym typeface="Wingdings" panose="05000000000000000000" pitchFamily="2" charset="2"/>
              </a:rPr>
              <a:t>Give access and instructions to any online plat forms (social media, google drive, etc.)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Amatic SC" panose="020B0604020202020204" charset="-79"/>
                <a:cs typeface="Amatic SC" panose="020B0604020202020204" charset="-79"/>
                <a:sym typeface="Wingdings" panose="05000000000000000000" pitchFamily="2" charset="2"/>
              </a:rPr>
              <a:t>Share any and all documents (mission, goals, history, constitution, agendas, events, position description, contact information)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Amatic SC" panose="020B0604020202020204" charset="-79"/>
                <a:cs typeface="Amatic SC" panose="020B0604020202020204" charset="-79"/>
                <a:sym typeface="Wingdings" panose="05000000000000000000" pitchFamily="2" charset="2"/>
              </a:rPr>
              <a:t>Discuss the financial status of the organization (share budgets)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Amatic SC" panose="020B0604020202020204" charset="-79"/>
                <a:cs typeface="Amatic SC" panose="020B0604020202020204" charset="-79"/>
                <a:sym typeface="Wingdings" panose="05000000000000000000" pitchFamily="2" charset="2"/>
              </a:rPr>
              <a:t>Introduce and explain student involvement 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Amatic SC" panose="020B0604020202020204" charset="-79"/>
                <a:cs typeface="Amatic SC" panose="020B0604020202020204" charset="-79"/>
                <a:sym typeface="Wingdings" panose="05000000000000000000" pitchFamily="2" charset="2"/>
              </a:rPr>
              <a:t>Reregistration</a:t>
            </a:r>
            <a:r>
              <a:rPr lang="en-US" sz="2000" dirty="0" smtClean="0">
                <a:solidFill>
                  <a:srgbClr val="FF0000"/>
                </a:solidFill>
                <a:latin typeface="Amatic SC" panose="020B0604020202020204" charset="-79"/>
                <a:cs typeface="Amatic SC" panose="020B0604020202020204" charset="-79"/>
                <a:sym typeface="Wingdings" panose="05000000000000000000" pitchFamily="2" charset="2"/>
              </a:rPr>
              <a:t> (Deadline: may 1</a:t>
            </a:r>
            <a:r>
              <a:rPr lang="en-US" sz="2000" baseline="30000" dirty="0" smtClean="0">
                <a:solidFill>
                  <a:srgbClr val="FF0000"/>
                </a:solidFill>
                <a:latin typeface="Amatic SC" panose="020B0604020202020204" charset="-79"/>
                <a:cs typeface="Amatic SC" panose="020B0604020202020204" charset="-79"/>
                <a:sym typeface="Wingdings" panose="05000000000000000000" pitchFamily="2" charset="2"/>
              </a:rPr>
              <a:t>st</a:t>
            </a:r>
            <a:r>
              <a:rPr lang="en-US" sz="2000" dirty="0" smtClean="0">
                <a:solidFill>
                  <a:srgbClr val="FF0000"/>
                </a:solidFill>
                <a:latin typeface="Amatic SC" panose="020B0604020202020204" charset="-79"/>
                <a:cs typeface="Amatic SC" panose="020B0604020202020204" charset="-79"/>
                <a:sym typeface="Wingdings" panose="05000000000000000000" pitchFamily="2" charset="2"/>
              </a:rPr>
              <a:t>) 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Amatic SC" panose="020B0604020202020204" charset="-79"/>
                <a:cs typeface="Amatic SC" panose="020B0604020202020204" charset="-79"/>
                <a:sym typeface="Wingdings" panose="05000000000000000000" pitchFamily="2" charset="2"/>
              </a:rPr>
              <a:t>fall 2019 funding *RUSA </a:t>
            </a:r>
            <a:r>
              <a:rPr lang="en-US" sz="2000" dirty="0" smtClean="0">
                <a:solidFill>
                  <a:srgbClr val="FF0000"/>
                </a:solidFill>
                <a:latin typeface="Amatic SC" panose="020B0604020202020204" charset="-79"/>
                <a:cs typeface="Amatic SC" panose="020B0604020202020204" charset="-79"/>
                <a:sym typeface="Wingdings" panose="05000000000000000000" pitchFamily="2" charset="2"/>
              </a:rPr>
              <a:t>(deadline: march 22</a:t>
            </a:r>
            <a:r>
              <a:rPr lang="en-US" sz="2000" baseline="30000" dirty="0" smtClean="0">
                <a:solidFill>
                  <a:srgbClr val="FF0000"/>
                </a:solidFill>
                <a:latin typeface="Amatic SC" panose="020B0604020202020204" charset="-79"/>
                <a:cs typeface="Amatic SC" panose="020B0604020202020204" charset="-79"/>
                <a:sym typeface="Wingdings" panose="05000000000000000000" pitchFamily="2" charset="2"/>
              </a:rPr>
              <a:t>nd</a:t>
            </a:r>
            <a:r>
              <a:rPr lang="en-US" sz="2000" dirty="0" smtClean="0">
                <a:solidFill>
                  <a:srgbClr val="FF0000"/>
                </a:solidFill>
                <a:latin typeface="Amatic SC" panose="020B0604020202020204" charset="-79"/>
                <a:cs typeface="Amatic SC" panose="020B0604020202020204" charset="-79"/>
                <a:sym typeface="Wingdings" panose="05000000000000000000" pitchFamily="2" charset="2"/>
              </a:rPr>
              <a:t>)</a:t>
            </a:r>
          </a:p>
          <a:p>
            <a:pPr marL="596900" lvl="1" indent="0">
              <a:buNone/>
            </a:pPr>
            <a:endParaRPr lang="en-US" sz="1600" dirty="0" smtClean="0">
              <a:latin typeface="Amatic SC" panose="020B0604020202020204" charset="-79"/>
              <a:cs typeface="Amatic SC" panose="020B0604020202020204" charset="-79"/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sz="2000" dirty="0" smtClean="0">
              <a:latin typeface="Amatic SC" panose="020B0604020202020204" charset="-79"/>
              <a:cs typeface="Amatic SC" panose="020B0604020202020204" charset="-79"/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sz="2000" dirty="0" smtClean="0">
              <a:latin typeface="Amatic SC" panose="020B0604020202020204" charset="-79"/>
              <a:cs typeface="Amatic SC" panose="020B0604020202020204" charset="-79"/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sz="2000" dirty="0" smtClean="0">
              <a:latin typeface="Amatic SC" panose="020B0604020202020204" charset="-79"/>
              <a:cs typeface="Amatic SC" panose="020B060402020202020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8874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Shadows Into Light"/>
                <a:ea typeface="Shadows Into Light"/>
                <a:cs typeface="Shadows Into Light"/>
                <a:sym typeface="Shadows Into Light"/>
              </a:rPr>
              <a:t>Elections</a:t>
            </a:r>
            <a:endParaRPr dirty="0">
              <a:latin typeface="Shadows Into Light"/>
              <a:ea typeface="Shadows Into Light"/>
              <a:cs typeface="Shadows Into Light"/>
              <a:sym typeface="Shadows Into Light"/>
            </a:endParaRPr>
          </a:p>
        </p:txBody>
      </p:sp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44500">
              <a:buClr>
                <a:schemeClr val="tx2"/>
              </a:buClr>
              <a:buSzPts val="2000"/>
              <a:buFont typeface="Wingdings" panose="05000000000000000000" pitchFamily="2" charset="2"/>
              <a:buChar char="v"/>
            </a:pP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Read </a:t>
            </a:r>
            <a:r>
              <a:rPr lang="en" sz="2000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your organization’s Constitution and follow the guidelines about elections</a:t>
            </a:r>
            <a:endParaRPr sz="2000"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marL="444500">
              <a:buClr>
                <a:schemeClr val="tx2"/>
              </a:buClr>
              <a:buSzPts val="2000"/>
              <a:buFont typeface="Wingdings" panose="05000000000000000000" pitchFamily="2" charset="2"/>
              <a:buChar char="v"/>
            </a:pPr>
            <a:r>
              <a:rPr lang="en" sz="2000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Choose date(s) for Elections between </a:t>
            </a:r>
            <a:r>
              <a:rPr lang="en" sz="2000" dirty="0">
                <a:solidFill>
                  <a:srgbClr val="FF0000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March 1-April </a:t>
            </a:r>
            <a:r>
              <a:rPr lang="en" sz="2000" dirty="0" smtClean="0">
                <a:solidFill>
                  <a:srgbClr val="FF0000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15</a:t>
            </a:r>
            <a:endParaRPr sz="1600" dirty="0">
              <a:solidFill>
                <a:srgbClr val="FF0000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marL="444500">
              <a:buClr>
                <a:schemeClr val="tx2"/>
              </a:buClr>
              <a:buSzPts val="2000"/>
              <a:buFont typeface="Wingdings" panose="05000000000000000000" pitchFamily="2" charset="2"/>
              <a:buChar char="v"/>
            </a:pPr>
            <a:r>
              <a:rPr lang="en" sz="2000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Advertise Open Positions and Election dates on getINVOLVED &amp; social media</a:t>
            </a:r>
            <a:endParaRPr sz="2000"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marL="444500">
              <a:buClr>
                <a:schemeClr val="tx2"/>
              </a:buClr>
              <a:buSzPts val="2000"/>
              <a:buFont typeface="Wingdings" panose="05000000000000000000" pitchFamily="2" charset="2"/>
              <a:buChar char="v"/>
            </a:pPr>
            <a:r>
              <a:rPr lang="en" sz="2000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After elections, update getINVOLVED roster!</a:t>
            </a:r>
            <a:endParaRPr sz="2000"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 smtClean="0">
                <a:latin typeface="Shadows Into Light" panose="020B0604020202020204" charset="0"/>
              </a:rPr>
              <a:t>Annual Reregistration</a:t>
            </a:r>
            <a:r>
              <a:rPr lang="en-US" sz="1800" dirty="0" smtClean="0">
                <a:solidFill>
                  <a:schemeClr val="tx2"/>
                </a:solidFill>
                <a:latin typeface="Shadows Into Light" panose="020B0604020202020204" charset="0"/>
              </a:rPr>
              <a:t> </a:t>
            </a:r>
            <a:endParaRPr lang="en-US" sz="6000" dirty="0">
              <a:solidFill>
                <a:schemeClr val="tx2"/>
              </a:solidFill>
              <a:latin typeface="Shadows Into Light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4683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 txBox="1">
            <a:spLocks noGrp="1"/>
          </p:cNvSpPr>
          <p:nvPr>
            <p:ph type="body" idx="1"/>
          </p:nvPr>
        </p:nvSpPr>
        <p:spPr>
          <a:xfrm>
            <a:off x="311700" y="1017725"/>
            <a:ext cx="8520600" cy="320583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sz="2000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Registration must be completed by the primary officer for the </a:t>
            </a: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2019/2020 </a:t>
            </a:r>
            <a:r>
              <a:rPr lang="en" sz="2000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Academic </a:t>
            </a: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Year</a:t>
            </a:r>
            <a:endParaRPr lang="en" sz="2000"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 If </a:t>
            </a:r>
            <a:r>
              <a:rPr lang="en" sz="2000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you are prepared for </a:t>
            </a: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reregistration</a:t>
            </a:r>
            <a:r>
              <a:rPr lang="en" sz="2000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, it shouldn’t take you more than 15 </a:t>
            </a: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minutes</a:t>
            </a:r>
            <a:endParaRPr sz="2000" dirty="0" smtClean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Officer information required is</a:t>
            </a:r>
            <a:endParaRPr sz="2000" dirty="0" smtClean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lvl="1">
              <a:spcBef>
                <a:spcPts val="0"/>
              </a:spcBef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sz="16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Name</a:t>
            </a:r>
            <a:endParaRPr sz="1600" dirty="0" smtClean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lvl="1">
              <a:spcBef>
                <a:spcPts val="0"/>
              </a:spcBef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sz="16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NetID</a:t>
            </a:r>
            <a:endParaRPr sz="1600" dirty="0" smtClean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lvl="1">
              <a:spcBef>
                <a:spcPts val="0"/>
              </a:spcBef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sz="16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RUID</a:t>
            </a:r>
          </a:p>
          <a:p>
            <a:pPr lvl="1">
              <a:spcBef>
                <a:spcPts val="0"/>
              </a:spcBef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US" sz="16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S</a:t>
            </a:r>
            <a:r>
              <a:rPr lang="en" sz="16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carlet mail </a:t>
            </a:r>
            <a:endParaRPr sz="1600" dirty="0" smtClean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You will also need to know who your current Advisor is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US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Y</a:t>
            </a: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ou will need to upload a spreadsheet with the netid’s of returning members </a:t>
            </a:r>
            <a:endParaRPr sz="2000" dirty="0" smtClean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marL="0" lvl="0" indent="0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dirty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	</a:t>
            </a:r>
            <a:endParaRPr dirty="0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" name="Shape 9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>
                <a:latin typeface="Shadows Into Light"/>
                <a:ea typeface="Shadows Into Light"/>
                <a:cs typeface="Shadows Into Light"/>
                <a:sym typeface="Shadows Into Light"/>
              </a:rPr>
              <a:t>Annual Reregistration-the process </a:t>
            </a:r>
            <a:r>
              <a:rPr lang="en-US" dirty="0" smtClean="0">
                <a:solidFill>
                  <a:srgbClr val="FF0000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(march 1</a:t>
            </a:r>
            <a:r>
              <a:rPr lang="en-US" baseline="30000" dirty="0" smtClean="0">
                <a:solidFill>
                  <a:srgbClr val="FF0000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st</a:t>
            </a:r>
            <a:r>
              <a:rPr lang="en-US" dirty="0" smtClean="0">
                <a:solidFill>
                  <a:srgbClr val="FF0000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-may 1</a:t>
            </a:r>
            <a:r>
              <a:rPr lang="en-US" baseline="30000" dirty="0" smtClean="0">
                <a:solidFill>
                  <a:srgbClr val="FF0000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st</a:t>
            </a:r>
            <a:r>
              <a:rPr lang="en-US" dirty="0" smtClean="0">
                <a:solidFill>
                  <a:srgbClr val="FF0000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)   </a:t>
            </a:r>
            <a:endParaRPr dirty="0">
              <a:solidFill>
                <a:srgbClr val="FF0000"/>
              </a:solidFill>
              <a:latin typeface="Shadows Into Light"/>
              <a:ea typeface="Shadows Into Light"/>
              <a:cs typeface="Shadows Into Light"/>
              <a:sym typeface="Shadows Into Ligh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Shape 234"/>
          <p:cNvSpPr txBox="1">
            <a:spLocks noGrp="1"/>
          </p:cNvSpPr>
          <p:nvPr>
            <p:ph type="body" idx="1"/>
          </p:nvPr>
        </p:nvSpPr>
        <p:spPr>
          <a:xfrm>
            <a:off x="311700" y="613550"/>
            <a:ext cx="8520600" cy="40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Registrations will be not be fully approved until </a:t>
            </a:r>
            <a:r>
              <a:rPr lang="en" sz="2000" dirty="0" smtClean="0">
                <a:solidFill>
                  <a:srgbClr val="FF0000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June</a:t>
            </a: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 due to the need for accurate grade information</a:t>
            </a:r>
            <a:endParaRPr sz="2000" dirty="0" smtClean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Registrations will be reviewed on a rolling basis and problematic registrations will be denied before the close of the registration period</a:t>
            </a:r>
            <a:endParaRPr sz="2000" dirty="0" smtClean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Common Problems include:</a:t>
            </a:r>
            <a:endParaRPr sz="2000" dirty="0" smtClean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lvl="1">
              <a:spcBef>
                <a:spcPts val="0"/>
              </a:spcBef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sz="16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Submitted Officers are graduating in 2019</a:t>
            </a:r>
            <a:endParaRPr sz="1600" dirty="0" smtClean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lvl="1">
              <a:spcBef>
                <a:spcPts val="0"/>
              </a:spcBef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sz="16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Officers submitted are ineligible to serve</a:t>
            </a:r>
            <a:endParaRPr sz="1600" dirty="0" smtClean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lvl="1">
              <a:spcBef>
                <a:spcPts val="0"/>
              </a:spcBef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sz="16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A student is listed in more than one officer position</a:t>
            </a:r>
            <a:endParaRPr sz="1600" dirty="0" smtClean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lvl="1">
              <a:spcBef>
                <a:spcPts val="0"/>
              </a:spcBef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sz="16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Not all required information was completed</a:t>
            </a:r>
            <a:endParaRPr sz="1600" dirty="0" smtClean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Don’t forget: Officers must be full-time undergraduate students at the New brunswwick campus with at least a 2.0 cumulative GPA </a:t>
            </a:r>
            <a:endParaRPr lang="en" sz="2000" dirty="0" smtClean="0">
              <a:solidFill>
                <a:srgbClr val="FF0000"/>
              </a:solidFill>
              <a:latin typeface="Amatic SC" panose="020B0604020202020204" charset="-79"/>
              <a:ea typeface="Caveat"/>
              <a:cs typeface="Amatic SC" panose="020B0604020202020204" charset="-79"/>
              <a:sym typeface="Caveat"/>
            </a:endParaRPr>
          </a:p>
          <a:p>
            <a:pPr marL="0" indent="0" algn="ctr">
              <a:spcBef>
                <a:spcPts val="1600"/>
              </a:spcBef>
              <a:buClr>
                <a:schemeClr val="tx2"/>
              </a:buClr>
              <a:buNone/>
            </a:pPr>
            <a:r>
              <a:rPr lang="en" sz="2000" dirty="0" smtClean="0">
                <a:solidFill>
                  <a:srgbClr val="FF0000"/>
                </a:solidFill>
                <a:latin typeface="Amatic SC" panose="020B0604020202020204" charset="-79"/>
                <a:ea typeface="Caveat"/>
                <a:cs typeface="Amatic SC" panose="020B0604020202020204" charset="-79"/>
                <a:sym typeface="Caveat"/>
              </a:rPr>
              <a:t>Registration closes at midnight on May 1</a:t>
            </a:r>
            <a:r>
              <a:rPr lang="en" sz="2000" baseline="30000" dirty="0" smtClean="0">
                <a:solidFill>
                  <a:srgbClr val="FF0000"/>
                </a:solidFill>
                <a:latin typeface="Amatic SC" panose="020B0604020202020204" charset="-79"/>
                <a:ea typeface="Caveat"/>
                <a:cs typeface="Amatic SC" panose="020B0604020202020204" charset="-79"/>
                <a:sym typeface="Caveat"/>
              </a:rPr>
              <a:t>st</a:t>
            </a:r>
            <a:r>
              <a:rPr lang="en" sz="2000" dirty="0" smtClean="0">
                <a:solidFill>
                  <a:srgbClr val="FF0000"/>
                </a:solidFill>
                <a:latin typeface="Amatic SC" panose="020B0604020202020204" charset="-79"/>
                <a:ea typeface="Caveat"/>
                <a:cs typeface="Amatic SC" panose="020B0604020202020204" charset="-79"/>
                <a:sym typeface="Caveat"/>
              </a:rPr>
              <a:t> and there are no extensions!</a:t>
            </a:r>
            <a:endParaRPr sz="2000" dirty="0" smtClean="0">
              <a:solidFill>
                <a:srgbClr val="FF0000"/>
              </a:solidFill>
              <a:latin typeface="Amatic SC" panose="020B0604020202020204" charset="-79"/>
              <a:ea typeface="Caveat"/>
              <a:cs typeface="Amatic SC" panose="020B0604020202020204" charset="-79"/>
              <a:sym typeface="Caveat"/>
            </a:endParaRPr>
          </a:p>
          <a:p>
            <a:pPr marL="457200" lvl="0" indent="0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lvl="0" indent="0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dirty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	</a:t>
            </a:r>
            <a:endParaRPr dirty="0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hape 24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latin typeface="Shadows Into Light"/>
                <a:ea typeface="Shadows Into Light"/>
                <a:cs typeface="Shadows Into Light"/>
                <a:sym typeface="Shadows Into Light"/>
              </a:rPr>
              <a:t>Annual Reregistration- involvement fair </a:t>
            </a:r>
            <a:r>
              <a:rPr lang="en" dirty="0" smtClean="0">
                <a:solidFill>
                  <a:srgbClr val="FF0000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(September 2</a:t>
            </a:r>
            <a:r>
              <a:rPr lang="en" baseline="30000" dirty="0" smtClean="0">
                <a:solidFill>
                  <a:srgbClr val="FF0000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nd</a:t>
            </a:r>
            <a:r>
              <a:rPr lang="en" dirty="0" smtClean="0">
                <a:solidFill>
                  <a:srgbClr val="FF0000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)</a:t>
            </a:r>
            <a:endParaRPr dirty="0">
              <a:solidFill>
                <a:srgbClr val="FF0000"/>
              </a:solidFill>
              <a:latin typeface="Shadows Into Light"/>
              <a:ea typeface="Shadows Into Light"/>
              <a:cs typeface="Shadows Into Light"/>
              <a:sym typeface="Shadows Into Light"/>
            </a:endParaRPr>
          </a:p>
        </p:txBody>
      </p:sp>
      <p:sp>
        <p:nvSpPr>
          <p:cNvPr id="245" name="Shape 24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19100" lvl="0" rtl="0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00000"/>
              <a:buFont typeface="Wingdings" panose="05000000000000000000" pitchFamily="2" charset="2"/>
              <a:buChar char="v"/>
            </a:pP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You </a:t>
            </a:r>
            <a:r>
              <a:rPr lang="en" sz="2000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are registering for the Fair when you </a:t>
            </a: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reregister </a:t>
            </a:r>
            <a:r>
              <a:rPr lang="en" sz="2000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your organization, you will receive information </a:t>
            </a:r>
            <a:r>
              <a:rPr lang="en-US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in august </a:t>
            </a:r>
          </a:p>
          <a:p>
            <a:pPr marL="419100" lvl="0" rtl="0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Please provide the contact information for the person who would like to be in charge of the involvement fair **does not have to be an officer </a:t>
            </a:r>
            <a:endParaRPr sz="2000"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marL="419100" lvl="0" rtl="0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13000"/>
              <a:buFont typeface="Wingdings" panose="05000000000000000000" pitchFamily="2" charset="2"/>
              <a:buChar char="v"/>
            </a:pPr>
            <a:r>
              <a:rPr lang="en" sz="2000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Think about giveaways you’d like to purchase.</a:t>
            </a:r>
            <a:endParaRPr sz="2000"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marL="876300" lvl="1" indent="-342900" rtl="0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13000"/>
              <a:buFont typeface="Wingdings" panose="05000000000000000000" pitchFamily="2" charset="2"/>
              <a:buChar char="v"/>
            </a:pPr>
            <a:r>
              <a:rPr lang="en" sz="1600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Utilize the Trademark and Licensing approved vendor list</a:t>
            </a:r>
            <a:endParaRPr sz="1600"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marL="876300" lvl="1" indent="-342900" rtl="0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13000"/>
              <a:buFont typeface="Wingdings" panose="05000000000000000000" pitchFamily="2" charset="2"/>
              <a:buChar char="v"/>
            </a:pPr>
            <a:r>
              <a:rPr lang="en" sz="1600" b="1" u="sng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  <a:hlinkClick r:id="rId3"/>
              </a:rPr>
              <a:t>https://ucm.rutgers.edu/trademark-licensing</a:t>
            </a:r>
            <a:r>
              <a:rPr lang="en" sz="1600" b="1" u="sng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 </a:t>
            </a:r>
            <a:endParaRPr sz="1600" b="1" u="sng"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marL="0" lvl="0" indent="0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Shape 255"/>
          <p:cNvSpPr txBox="1">
            <a:spLocks noGrp="1"/>
          </p:cNvSpPr>
          <p:nvPr>
            <p:ph type="title"/>
          </p:nvPr>
        </p:nvSpPr>
        <p:spPr>
          <a:xfrm>
            <a:off x="311700" y="4539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latin typeface="Shadows Into Light"/>
                <a:ea typeface="Shadows Into Light"/>
                <a:cs typeface="Shadows Into Light"/>
                <a:sym typeface="Shadows Into Light"/>
              </a:rPr>
              <a:t>Annual Reregistration- general </a:t>
            </a:r>
            <a:r>
              <a:rPr lang="en" dirty="0">
                <a:latin typeface="Shadows Into Light"/>
                <a:ea typeface="Shadows Into Light"/>
                <a:cs typeface="Shadows Into Light"/>
                <a:sym typeface="Shadows Into Light"/>
              </a:rPr>
              <a:t>m</a:t>
            </a:r>
            <a:r>
              <a:rPr lang="en" dirty="0" smtClean="0">
                <a:latin typeface="Shadows Into Light"/>
                <a:ea typeface="Shadows Into Light"/>
                <a:cs typeface="Shadows Into Light"/>
                <a:sym typeface="Shadows Into Light"/>
              </a:rPr>
              <a:t>eeting </a:t>
            </a:r>
            <a:r>
              <a:rPr lang="en" dirty="0">
                <a:latin typeface="Shadows Into Light"/>
                <a:ea typeface="Shadows Into Light"/>
                <a:cs typeface="Shadows Into Light"/>
                <a:sym typeface="Shadows Into Light"/>
              </a:rPr>
              <a:t>r</a:t>
            </a:r>
            <a:r>
              <a:rPr lang="en" dirty="0" smtClean="0">
                <a:latin typeface="Shadows Into Light"/>
                <a:ea typeface="Shadows Into Light"/>
                <a:cs typeface="Shadows Into Light"/>
                <a:sym typeface="Shadows Into Light"/>
              </a:rPr>
              <a:t>eservations</a:t>
            </a:r>
            <a:endParaRPr dirty="0">
              <a:latin typeface="Shadows Into Light"/>
              <a:ea typeface="Shadows Into Light"/>
              <a:cs typeface="Shadows Into Light"/>
              <a:sym typeface="Shadows Into Light"/>
            </a:endParaRPr>
          </a:p>
        </p:txBody>
      </p:sp>
      <p:sp>
        <p:nvSpPr>
          <p:cNvPr id="256" name="Shape 25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82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Request </a:t>
            </a: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General Meeting space when you </a:t>
            </a:r>
            <a:r>
              <a:rPr lang="en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reregister </a:t>
            </a: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your organization!</a:t>
            </a:r>
            <a:endParaRPr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lvl="1">
              <a:spcBef>
                <a:spcPts val="0"/>
              </a:spcBef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sz="1600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You will be prompted to complete a separate meeting request form which must be completed by </a:t>
            </a:r>
            <a:r>
              <a:rPr lang="en" sz="1600" dirty="0">
                <a:solidFill>
                  <a:srgbClr val="FF0000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May </a:t>
            </a:r>
            <a:r>
              <a:rPr lang="en" sz="1600" dirty="0" smtClean="0">
                <a:solidFill>
                  <a:srgbClr val="FF0000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31st</a:t>
            </a:r>
            <a:endParaRPr sz="1600" dirty="0">
              <a:solidFill>
                <a:srgbClr val="FF0000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marL="285750" indent="-285750">
              <a:spcBef>
                <a:spcPts val="1600"/>
              </a:spcBef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BEFORE MAKING A RESERVATION, YOU’LL NEED TO KNOW: </a:t>
            </a:r>
            <a:endParaRPr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>
              <a:spcBef>
                <a:spcPts val="1600"/>
              </a:spcBef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Where the event will be held</a:t>
            </a:r>
            <a:endParaRPr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The event date and time</a:t>
            </a:r>
            <a:endParaRPr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The type of event</a:t>
            </a:r>
            <a:endParaRPr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The number of guests attending the event</a:t>
            </a:r>
            <a:endParaRPr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If the event needs equipment</a:t>
            </a:r>
            <a:endParaRPr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If the event will be catered</a:t>
            </a:r>
            <a:endParaRPr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marL="0" lvl="0" indent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 smtClean="0">
                <a:latin typeface="Shadows Into Light" panose="020B0604020202020204" charset="0"/>
              </a:rPr>
              <a:t>Other Important Info </a:t>
            </a:r>
            <a:endParaRPr lang="en-US" sz="6000" dirty="0">
              <a:solidFill>
                <a:schemeClr val="tx2"/>
              </a:solidFill>
              <a:latin typeface="Shadows Into Light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017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Shape 272"/>
          <p:cNvSpPr txBox="1">
            <a:spLocks noGrp="1"/>
          </p:cNvSpPr>
          <p:nvPr>
            <p:ph type="title"/>
          </p:nvPr>
        </p:nvSpPr>
        <p:spPr>
          <a:xfrm>
            <a:off x="256400" y="484987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Shadows Into Light"/>
                <a:ea typeface="Shadows Into Light"/>
                <a:cs typeface="Shadows Into Light"/>
                <a:sym typeface="Shadows Into Light"/>
              </a:rPr>
              <a:t>Fall </a:t>
            </a:r>
            <a:r>
              <a:rPr lang="en" dirty="0" smtClean="0">
                <a:latin typeface="Shadows Into Light"/>
                <a:ea typeface="Shadows Into Light"/>
                <a:cs typeface="Shadows Into Light"/>
                <a:sym typeface="Shadows Into Light"/>
              </a:rPr>
              <a:t>2019 </a:t>
            </a:r>
            <a:r>
              <a:rPr lang="en" dirty="0">
                <a:latin typeface="Shadows Into Light"/>
                <a:ea typeface="Shadows Into Light"/>
                <a:cs typeface="Shadows Into Light"/>
                <a:sym typeface="Shadows Into Light"/>
              </a:rPr>
              <a:t>Budget </a:t>
            </a:r>
            <a:r>
              <a:rPr lang="en" dirty="0" smtClean="0">
                <a:latin typeface="Shadows Into Light"/>
                <a:ea typeface="Shadows Into Light"/>
                <a:cs typeface="Shadows Into Light"/>
                <a:sym typeface="Shadows Into Light"/>
              </a:rPr>
              <a:t>Process *RUSA</a:t>
            </a:r>
            <a:endParaRPr dirty="0">
              <a:latin typeface="Shadows Into Light"/>
              <a:ea typeface="Shadows Into Light"/>
              <a:cs typeface="Shadows Into Light"/>
              <a:sym typeface="Shadows Into Light"/>
            </a:endParaRPr>
          </a:p>
        </p:txBody>
      </p:sp>
      <p:sp>
        <p:nvSpPr>
          <p:cNvPr id="273" name="Shape 273"/>
          <p:cNvSpPr txBox="1">
            <a:spLocks noGrp="1"/>
          </p:cNvSpPr>
          <p:nvPr>
            <p:ph type="body" idx="1"/>
          </p:nvPr>
        </p:nvSpPr>
        <p:spPr>
          <a:xfrm>
            <a:off x="311700" y="1173179"/>
            <a:ext cx="8520600" cy="382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ts val="1800"/>
              <a:buFont typeface="Wingdings" panose="05000000000000000000" pitchFamily="2" charset="2"/>
              <a:buChar char="v"/>
            </a:pP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Brainstorm fall event ideas with new executive board </a:t>
            </a:r>
            <a:r>
              <a:rPr lang="en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members</a:t>
            </a:r>
            <a:endParaRPr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lvl="0" rtl="0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ts val="1800"/>
              <a:buFont typeface="Wingdings" panose="05000000000000000000" pitchFamily="2" charset="2"/>
              <a:buChar char="v"/>
            </a:pP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Develop a budget for </a:t>
            </a:r>
            <a:r>
              <a:rPr lang="en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Fall 2019 (organizational maintenance</a:t>
            </a: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 </a:t>
            </a:r>
            <a:r>
              <a:rPr lang="en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&amp; programs)</a:t>
            </a:r>
            <a:endParaRPr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lvl="0" rtl="0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ts val="1800"/>
              <a:buFont typeface="Wingdings" panose="05000000000000000000" pitchFamily="2" charset="2"/>
              <a:buChar char="v"/>
            </a:pP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Submit budget by </a:t>
            </a:r>
            <a:r>
              <a:rPr lang="en" dirty="0" smtClean="0">
                <a:solidFill>
                  <a:srgbClr val="FF0000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march 22</a:t>
            </a:r>
            <a:r>
              <a:rPr lang="en" baseline="30000" dirty="0" smtClean="0">
                <a:solidFill>
                  <a:srgbClr val="FF0000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nd</a:t>
            </a:r>
            <a:r>
              <a:rPr lang="en" dirty="0" smtClean="0">
                <a:solidFill>
                  <a:srgbClr val="FF0000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 at 10pm</a:t>
            </a:r>
            <a:endParaRPr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Clr>
                <a:schemeClr val="tx2"/>
              </a:buClr>
              <a:buNone/>
            </a:pPr>
            <a:r>
              <a:rPr lang="en" u="sng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BUDGET HELP </a:t>
            </a:r>
            <a:r>
              <a:rPr lang="en" u="sng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NIGHT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>
                <a:solidFill>
                  <a:srgbClr val="FF0000"/>
                </a:solidFill>
                <a:latin typeface="Amatic SC" panose="020B0604020202020204" charset="-79"/>
                <a:cs typeface="Amatic SC" panose="020B0604020202020204" charset="-79"/>
              </a:rPr>
              <a:t>Tuesday</a:t>
            </a:r>
            <a:r>
              <a:rPr lang="en-US" dirty="0">
                <a:solidFill>
                  <a:srgbClr val="FF0000"/>
                </a:solidFill>
                <a:latin typeface="Amatic SC" panose="020B0604020202020204" charset="-79"/>
                <a:cs typeface="Amatic SC" panose="020B0604020202020204" charset="-79"/>
              </a:rPr>
              <a:t>, March 12</a:t>
            </a:r>
            <a:r>
              <a:rPr lang="en-US" baseline="30000" dirty="0">
                <a:solidFill>
                  <a:srgbClr val="FF0000"/>
                </a:solidFill>
                <a:latin typeface="Amatic SC" panose="020B0604020202020204" charset="-79"/>
                <a:cs typeface="Amatic SC" panose="020B0604020202020204" charset="-79"/>
              </a:rPr>
              <a:t>th</a:t>
            </a:r>
            <a:r>
              <a:rPr lang="en-US" dirty="0">
                <a:solidFill>
                  <a:srgbClr val="FF0000"/>
                </a:solidFill>
                <a:latin typeface="Amatic SC" panose="020B0604020202020204" charset="-79"/>
                <a:cs typeface="Amatic SC" panose="020B0604020202020204" charset="-79"/>
              </a:rPr>
              <a:t> from 7-8:30pm in the Douglass Student Center, Meeting Room </a:t>
            </a:r>
          </a:p>
          <a:p>
            <a:pPr marL="114300" indent="0">
              <a:buNone/>
            </a:pPr>
            <a:endParaRPr u="sng"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marL="285750" lvl="0" indent="-285750" rtl="0">
              <a:spcBef>
                <a:spcPts val="1600"/>
              </a:spcBef>
              <a:spcAft>
                <a:spcPts val="0"/>
              </a:spcAft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u="sng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RUSA </a:t>
            </a:r>
            <a:r>
              <a:rPr lang="en" u="sng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Allocations Site:</a:t>
            </a:r>
            <a:endParaRPr u="sng"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marL="285750" lvl="0" indent="-285750">
              <a:spcBef>
                <a:spcPts val="1600"/>
              </a:spcBef>
              <a:spcAft>
                <a:spcPts val="1600"/>
              </a:spcAft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https://sites.google.com/site/rusaallocations/home</a:t>
            </a:r>
            <a:endParaRPr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Shape 28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Shadows Into Light"/>
                <a:ea typeface="Shadows Into Light"/>
                <a:cs typeface="Shadows Into Light"/>
                <a:sym typeface="Shadows Into Light"/>
              </a:rPr>
              <a:t>Maintain Organization getINVOLVED Profile</a:t>
            </a:r>
            <a:endParaRPr dirty="0">
              <a:latin typeface="Shadows Into Light"/>
              <a:ea typeface="Shadows Into Light"/>
              <a:cs typeface="Shadows Into Light"/>
              <a:sym typeface="Shadows Into Light"/>
            </a:endParaRPr>
          </a:p>
        </p:txBody>
      </p:sp>
      <p:sp>
        <p:nvSpPr>
          <p:cNvPr id="284" name="Shape 28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ts val="1800"/>
              <a:buFont typeface="Wingdings" panose="05000000000000000000" pitchFamily="2" charset="2"/>
              <a:buChar char="v"/>
            </a:pP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End the membership of graduating and former members</a:t>
            </a:r>
            <a:endParaRPr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lvl="0" rtl="0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ts val="1800"/>
              <a:buFont typeface="Wingdings" panose="05000000000000000000" pitchFamily="2" charset="2"/>
              <a:buChar char="v"/>
            </a:pP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Update organization roster with new officers</a:t>
            </a:r>
            <a:endParaRPr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lvl="0" rtl="0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ts val="1800"/>
              <a:buFont typeface="Wingdings" panose="05000000000000000000" pitchFamily="2" charset="2"/>
              <a:buChar char="v"/>
            </a:pP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Create Fall events</a:t>
            </a:r>
            <a:endParaRPr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lvl="0" rtl="0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ts val="1800"/>
              <a:buFont typeface="Wingdings" panose="05000000000000000000" pitchFamily="2" charset="2"/>
              <a:buChar char="v"/>
            </a:pP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Create Fall meetings</a:t>
            </a:r>
            <a:endParaRPr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lvl="0" rtl="0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ts val="1800"/>
              <a:buFont typeface="Wingdings" panose="05000000000000000000" pitchFamily="2" charset="2"/>
              <a:buChar char="v"/>
            </a:pP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Add photos from this year</a:t>
            </a:r>
            <a:endParaRPr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lvl="0" rtl="0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ts val="1800"/>
              <a:buFont typeface="Wingdings" panose="05000000000000000000" pitchFamily="2" charset="2"/>
              <a:buChar char="v"/>
            </a:pPr>
            <a:r>
              <a:rPr lang="en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Write news items for your organization’s accomplishments</a:t>
            </a:r>
            <a:endParaRPr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Clr>
                <a:schemeClr val="tx2"/>
              </a:buClr>
              <a:buNone/>
            </a:pPr>
            <a:r>
              <a:rPr lang="en" sz="2400" dirty="0">
                <a:solidFill>
                  <a:srgbClr val="FF0000"/>
                </a:solidFill>
                <a:latin typeface="Amatic SC" panose="020B0604020202020204" charset="-79"/>
                <a:ea typeface="Caveat"/>
                <a:cs typeface="Amatic SC" panose="020B0604020202020204" charset="-79"/>
                <a:sym typeface="Caveat"/>
              </a:rPr>
              <a:t>Incoming students will be looking at your profile, so make sure it is up to date and appealing to recruit throughout New Student Orientation!</a:t>
            </a:r>
            <a:endParaRPr sz="2400" dirty="0">
              <a:solidFill>
                <a:srgbClr val="FF0000"/>
              </a:solidFill>
              <a:latin typeface="Amatic SC" panose="020B0604020202020204" charset="-79"/>
              <a:ea typeface="Caveat"/>
              <a:cs typeface="Amatic SC" panose="020B0604020202020204" charset="-79"/>
              <a:sym typeface="Caveat"/>
            </a:endParaRPr>
          </a:p>
          <a:p>
            <a:pPr marL="0" lvl="0" indent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Shape 29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Shadows Into Light"/>
                <a:ea typeface="Shadows Into Light"/>
                <a:cs typeface="Shadows Into Light"/>
                <a:sym typeface="Shadows Into Light"/>
              </a:rPr>
              <a:t>Other </a:t>
            </a:r>
            <a:r>
              <a:rPr lang="en" dirty="0" smtClean="0">
                <a:latin typeface="Shadows Into Light"/>
                <a:ea typeface="Shadows Into Light"/>
                <a:cs typeface="Shadows Into Light"/>
                <a:sym typeface="Shadows Into Light"/>
              </a:rPr>
              <a:t>Reminders </a:t>
            </a:r>
            <a:endParaRPr dirty="0">
              <a:latin typeface="Shadows Into Light"/>
              <a:ea typeface="Shadows Into Light"/>
              <a:cs typeface="Shadows Into Light"/>
              <a:sym typeface="Shadows Into Light"/>
            </a:endParaRPr>
          </a:p>
        </p:txBody>
      </p:sp>
      <p:sp>
        <p:nvSpPr>
          <p:cNvPr id="295" name="Shape 29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rtl="0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ts val="2000"/>
              <a:buFont typeface="Wingdings" panose="05000000000000000000" pitchFamily="2" charset="2"/>
              <a:buChar char="v"/>
            </a:pPr>
            <a:r>
              <a:rPr lang="en" sz="2000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Pay all remaining bills, reconcile cash advances, and process PERR forms</a:t>
            </a:r>
            <a:endParaRPr sz="2000" dirty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marL="457200" lvl="0" indent="-355600" rtl="0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ts val="2000"/>
              <a:buFont typeface="Wingdings" panose="05000000000000000000" pitchFamily="2" charset="2"/>
              <a:buChar char="v"/>
            </a:pPr>
            <a:r>
              <a:rPr lang="en" sz="2000" dirty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Check your email over the summer for important </a:t>
            </a: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announcements</a:t>
            </a:r>
          </a:p>
          <a:p>
            <a:pPr marL="457200" lvl="0" indent="-3556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Wingdings" panose="05000000000000000000" pitchFamily="2" charset="2"/>
              <a:buChar char="v"/>
            </a:pPr>
            <a:endParaRPr lang="en" sz="2000" dirty="0" smtClean="0">
              <a:solidFill>
                <a:schemeClr val="tx2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marL="457200" lvl="0" indent="-355600" rtl="0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ts val="2000"/>
              <a:buFont typeface="Wingdings" panose="05000000000000000000" pitchFamily="2" charset="2"/>
              <a:buChar char="v"/>
            </a:pP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Food safety workshops </a:t>
            </a:r>
          </a:p>
          <a:p>
            <a:pPr lvl="1" indent="-355600">
              <a:spcBef>
                <a:spcPts val="0"/>
              </a:spcBef>
              <a:buClr>
                <a:schemeClr val="tx2"/>
              </a:buClr>
              <a:buSzPts val="2000"/>
              <a:buFont typeface="Wingdings" panose="05000000000000000000" pitchFamily="2" charset="2"/>
              <a:buChar char="v"/>
            </a:pPr>
            <a:r>
              <a:rPr lang="en" sz="1600" dirty="0" smtClean="0">
                <a:solidFill>
                  <a:srgbClr val="FF0000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March 27, 6:00-7:00pm, lsc, 202AB </a:t>
            </a:r>
          </a:p>
          <a:p>
            <a:pPr lvl="1" indent="-355600">
              <a:spcBef>
                <a:spcPts val="0"/>
              </a:spcBef>
              <a:buClr>
                <a:schemeClr val="tx2"/>
              </a:buClr>
              <a:buSzPts val="2000"/>
              <a:buFont typeface="Wingdings" panose="05000000000000000000" pitchFamily="2" charset="2"/>
              <a:buChar char="v"/>
            </a:pPr>
            <a:r>
              <a:rPr lang="en" sz="1600" dirty="0" smtClean="0">
                <a:solidFill>
                  <a:srgbClr val="FF0000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March 28, 3:00-4:00pm, casc, 411a </a:t>
            </a:r>
            <a:endParaRPr lang="en" sz="1600" dirty="0">
              <a:solidFill>
                <a:srgbClr val="FF0000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marL="457200" lvl="0" indent="-355600" rtl="0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ts val="2000"/>
              <a:buFont typeface="Wingdings" panose="05000000000000000000" pitchFamily="2" charset="2"/>
              <a:buChar char="v"/>
            </a:pPr>
            <a:r>
              <a:rPr lang="en" sz="2000" dirty="0" smtClean="0">
                <a:solidFill>
                  <a:schemeClr val="tx2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Leading the scarlet way transition workshops **for incoming officers </a:t>
            </a:r>
          </a:p>
          <a:p>
            <a:pPr lvl="1" indent="-355600">
              <a:spcBef>
                <a:spcPts val="0"/>
              </a:spcBef>
              <a:buClr>
                <a:schemeClr val="tx2"/>
              </a:buClr>
              <a:buSzPts val="2000"/>
              <a:buFont typeface="Wingdings" panose="05000000000000000000" pitchFamily="2" charset="2"/>
              <a:buChar char="v"/>
            </a:pPr>
            <a:r>
              <a:rPr lang="en" sz="1600" dirty="0" smtClean="0">
                <a:solidFill>
                  <a:srgbClr val="FF0000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New L</a:t>
            </a:r>
            <a:r>
              <a:rPr lang="en-US" sz="1600" dirty="0" smtClean="0">
                <a:solidFill>
                  <a:srgbClr val="FF0000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e</a:t>
            </a:r>
            <a:r>
              <a:rPr lang="en" sz="1600" dirty="0" smtClean="0">
                <a:solidFill>
                  <a:srgbClr val="FF0000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ader dessert reception: april 2</a:t>
            </a:r>
            <a:r>
              <a:rPr lang="en" sz="1600" baseline="30000" dirty="0" smtClean="0">
                <a:solidFill>
                  <a:srgbClr val="FF0000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nd</a:t>
            </a:r>
            <a:r>
              <a:rPr lang="en" sz="1600" dirty="0" smtClean="0">
                <a:solidFill>
                  <a:srgbClr val="FF0000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, 7:30-9:30pm, sac, raritan river lounge </a:t>
            </a:r>
          </a:p>
          <a:p>
            <a:pPr lvl="1" indent="-355600">
              <a:spcBef>
                <a:spcPts val="0"/>
              </a:spcBef>
              <a:buClr>
                <a:schemeClr val="tx2"/>
              </a:buClr>
              <a:buSzPts val="2000"/>
              <a:buFont typeface="Wingdings" panose="05000000000000000000" pitchFamily="2" charset="2"/>
              <a:buChar char="v"/>
            </a:pPr>
            <a:r>
              <a:rPr lang="en" sz="1600" dirty="0" smtClean="0">
                <a:solidFill>
                  <a:srgbClr val="FF0000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New leader lunch and learn: april 19, 1:00-3:00pm, casc, red lion caf</a:t>
            </a:r>
            <a:r>
              <a:rPr lang="en-US" sz="1600" dirty="0" smtClean="0">
                <a:solidFill>
                  <a:srgbClr val="FF0000"/>
                </a:solidFill>
                <a:latin typeface="Amatic SC" panose="020B0604020202020204" charset="-79"/>
                <a:ea typeface="Georgia"/>
                <a:cs typeface="Amatic SC" panose="020B0604020202020204" charset="-79"/>
                <a:sym typeface="Georgia"/>
              </a:rPr>
              <a:t>E </a:t>
            </a:r>
          </a:p>
          <a:p>
            <a:pPr marL="558800" lvl="1" indent="0">
              <a:spcBef>
                <a:spcPts val="0"/>
              </a:spcBef>
              <a:buClr>
                <a:schemeClr val="tx2"/>
              </a:buClr>
              <a:buSzPts val="2000"/>
              <a:buNone/>
            </a:pPr>
            <a:endParaRPr lang="en" sz="1600" dirty="0" smtClean="0">
              <a:solidFill>
                <a:srgbClr val="FF0000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  <a:p>
            <a:pPr marL="457200" lvl="0" indent="-3556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Wingdings" panose="05000000000000000000" pitchFamily="2" charset="2"/>
              <a:buChar char="v"/>
            </a:pPr>
            <a:endParaRPr sz="2000" dirty="0">
              <a:solidFill>
                <a:srgbClr val="FFFFFF"/>
              </a:solidFill>
              <a:latin typeface="Amatic SC" panose="020B0604020202020204" charset="-79"/>
              <a:ea typeface="Georgia"/>
              <a:cs typeface="Amatic SC" panose="020B0604020202020204" charset="-79"/>
              <a:sym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719</TotalTime>
  <Words>742</Words>
  <Application>Microsoft Office PowerPoint</Application>
  <PresentationFormat>On-screen Show (16:9)</PresentationFormat>
  <Paragraphs>94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Shadows Into Light</vt:lpstr>
      <vt:lpstr>Georgia</vt:lpstr>
      <vt:lpstr>Caveat</vt:lpstr>
      <vt:lpstr>Amatic SC</vt:lpstr>
      <vt:lpstr>Wingdings</vt:lpstr>
      <vt:lpstr>Simple Dark</vt:lpstr>
      <vt:lpstr>Passing the Knight’s Sword    </vt:lpstr>
      <vt:lpstr>Introduction </vt:lpstr>
      <vt:lpstr>Checklist of Suggested Tasks for Outgoing Officers (see handout) </vt:lpstr>
      <vt:lpstr>Elections</vt:lpstr>
      <vt:lpstr>Annual Reregistration </vt:lpstr>
      <vt:lpstr>Annual Reregistration-the process (march 1st-may 1st)   </vt:lpstr>
      <vt:lpstr>PowerPoint Presentation</vt:lpstr>
      <vt:lpstr>Annual Reregistration- involvement fair (September 2nd)</vt:lpstr>
      <vt:lpstr>Annual Reregistration- general meeting reservations</vt:lpstr>
      <vt:lpstr>Other Important Info </vt:lpstr>
      <vt:lpstr>Fall 2019 Budget Process *RUSA</vt:lpstr>
      <vt:lpstr>Maintain Organization getINVOLVED Profile</vt:lpstr>
      <vt:lpstr>Other Reminders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Student Organization Transition Workshops</dc:title>
  <dc:creator>Kaitlin West</dc:creator>
  <cp:lastModifiedBy>Christina Caronna</cp:lastModifiedBy>
  <cp:revision>43</cp:revision>
  <dcterms:modified xsi:type="dcterms:W3CDTF">2019-03-06T17:11:22Z</dcterms:modified>
</cp:coreProperties>
</file>